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0" r:id="rId2"/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2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Vastaajien</a:t>
            </a:r>
            <a:r>
              <a:rPr lang="fi-FI" baseline="0" dirty="0"/>
              <a:t> sukupuoli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0FB-4112-9606-C5528C331C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FB-4112-9606-C5528C331CCD}"/>
              </c:ext>
            </c:extLst>
          </c:dPt>
          <c:cat>
            <c:strRef>
              <c:f>Taul1!$A$5:$A$6</c:f>
              <c:strCache>
                <c:ptCount val="2"/>
                <c:pt idx="0">
                  <c:v>nainen</c:v>
                </c:pt>
                <c:pt idx="1">
                  <c:v>mies</c:v>
                </c:pt>
              </c:strCache>
            </c:strRef>
          </c:cat>
          <c:val>
            <c:numRef>
              <c:f>Taul1!$B$5:$B$6</c:f>
              <c:numCache>
                <c:formatCode>General</c:formatCode>
                <c:ptCount val="2"/>
                <c:pt idx="0">
                  <c:v>14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B-4112-9606-C5528C331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Vastaajien</a:t>
            </a:r>
            <a:r>
              <a:rPr lang="fi-FI" baseline="0" dirty="0"/>
              <a:t> ikä</a:t>
            </a:r>
            <a:endParaRPr lang="fi-FI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FB-42B2-BB9F-FC961142AE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FB-42B2-BB9F-FC961142AE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FB-42B2-BB9F-FC961142AE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FB-42B2-BB9F-FC961142AE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Taul1!$A$20:$A$23</c:f>
              <c:strCache>
                <c:ptCount val="4"/>
                <c:pt idx="0">
                  <c:v>18-29v</c:v>
                </c:pt>
                <c:pt idx="1">
                  <c:v>30-45v</c:v>
                </c:pt>
                <c:pt idx="2">
                  <c:v>46-62v</c:v>
                </c:pt>
                <c:pt idx="3">
                  <c:v>yli 63</c:v>
                </c:pt>
              </c:strCache>
            </c:strRef>
          </c:cat>
          <c:val>
            <c:numRef>
              <c:f>Taul1!$B$20:$B$23</c:f>
              <c:numCache>
                <c:formatCode>General</c:formatCode>
                <c:ptCount val="4"/>
                <c:pt idx="1">
                  <c:v>8</c:v>
                </c:pt>
                <c:pt idx="2">
                  <c:v>15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BFB-42B2-BB9F-FC961142A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623126754822314E-2"/>
          <c:y val="3.4371196502645376E-2"/>
          <c:w val="0.94022436598392412"/>
          <c:h val="0.5612364698950413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Taul1!$A$27:$A$31</c:f>
              <c:strCache>
                <c:ptCount val="5"/>
                <c:pt idx="0">
                  <c:v>tuttavalta</c:v>
                </c:pt>
                <c:pt idx="1">
                  <c:v>jäsentiedotteesta</c:v>
                </c:pt>
                <c:pt idx="2">
                  <c:v>facebookista</c:v>
                </c:pt>
                <c:pt idx="3">
                  <c:v>hoitotaholta/asumisyksiköstä</c:v>
                </c:pt>
                <c:pt idx="4">
                  <c:v>jostain muualta</c:v>
                </c:pt>
              </c:strCache>
            </c:strRef>
          </c:cat>
          <c:val>
            <c:numRef>
              <c:f>Taul1!$B$27:$B$31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D1-455C-A661-CA7996C85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471424"/>
        <c:axId val="108472960"/>
        <c:axId val="0"/>
      </c:bar3DChart>
      <c:catAx>
        <c:axId val="10847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8472960"/>
        <c:crosses val="autoZero"/>
        <c:auto val="1"/>
        <c:lblAlgn val="ctr"/>
        <c:lblOffset val="100"/>
        <c:noMultiLvlLbl val="0"/>
      </c:catAx>
      <c:valAx>
        <c:axId val="10847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471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18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Taul1!$A$34:$A$37</c:f>
              <c:strCache>
                <c:ptCount val="4"/>
                <c:pt idx="0">
                  <c:v>Kuinka usein käyt?</c:v>
                </c:pt>
                <c:pt idx="1">
                  <c:v>joka päivä</c:v>
                </c:pt>
                <c:pt idx="2">
                  <c:v>muuutaman kerran viikossa</c:v>
                </c:pt>
                <c:pt idx="3">
                  <c:v>satunnaisesti</c:v>
                </c:pt>
              </c:strCache>
            </c:strRef>
          </c:cat>
          <c:val>
            <c:numRef>
              <c:f>Taul1!$B$34:$B$37</c:f>
              <c:numCache>
                <c:formatCode>General</c:formatCode>
                <c:ptCount val="4"/>
                <c:pt idx="1">
                  <c:v>6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BF-4C1F-ADA4-B9B8C7FF2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Taul1!$A$51:$A$62</c:f>
              <c:strCache>
                <c:ptCount val="12"/>
                <c:pt idx="0">
                  <c:v>Tärkeimmiksi toiminnoiksi vastaajat määrittelivät</c:v>
                </c:pt>
                <c:pt idx="2">
                  <c:v>lounasruokailun</c:v>
                </c:pt>
                <c:pt idx="3">
                  <c:v>hävikkiruuan saamisen kotiin</c:v>
                </c:pt>
                <c:pt idx="4">
                  <c:v>pyykinpesu</c:v>
                </c:pt>
                <c:pt idx="5">
                  <c:v>laskujen maksu</c:v>
                </c:pt>
                <c:pt idx="6">
                  <c:v>vertaistuki</c:v>
                </c:pt>
                <c:pt idx="7">
                  <c:v>henkilökohtaiset keskustelut ohjaajan kanssa</c:v>
                </c:pt>
                <c:pt idx="8">
                  <c:v>retket</c:v>
                </c:pt>
                <c:pt idx="9">
                  <c:v>tapahtumat</c:v>
                </c:pt>
                <c:pt idx="10">
                  <c:v>asiantuntijaluennot</c:v>
                </c:pt>
                <c:pt idx="11">
                  <c:v>kokemusasiantuntijaluennot</c:v>
                </c:pt>
              </c:strCache>
            </c:strRef>
          </c:cat>
          <c:val>
            <c:numRef>
              <c:f>Taul1!$B$51:$B$62</c:f>
              <c:numCache>
                <c:formatCode>General</c:formatCode>
                <c:ptCount val="12"/>
                <c:pt idx="0">
                  <c:v>0</c:v>
                </c:pt>
                <c:pt idx="2">
                  <c:v>21</c:v>
                </c:pt>
                <c:pt idx="3">
                  <c:v>14</c:v>
                </c:pt>
                <c:pt idx="4">
                  <c:v>8</c:v>
                </c:pt>
                <c:pt idx="5">
                  <c:v>9</c:v>
                </c:pt>
                <c:pt idx="6">
                  <c:v>25</c:v>
                </c:pt>
                <c:pt idx="7">
                  <c:v>12</c:v>
                </c:pt>
                <c:pt idx="8">
                  <c:v>20</c:v>
                </c:pt>
                <c:pt idx="9">
                  <c:v>23</c:v>
                </c:pt>
                <c:pt idx="10">
                  <c:v>18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D-4DAC-A574-45DF6E54AE13}"/>
            </c:ext>
          </c:extLst>
        </c:ser>
        <c:ser>
          <c:idx val="1"/>
          <c:order val="1"/>
          <c:invertIfNegative val="0"/>
          <c:cat>
            <c:strRef>
              <c:f>Taul1!$A$51:$A$62</c:f>
              <c:strCache>
                <c:ptCount val="12"/>
                <c:pt idx="0">
                  <c:v>Tärkeimmiksi toiminnoiksi vastaajat määrittelivät</c:v>
                </c:pt>
                <c:pt idx="2">
                  <c:v>lounasruokailun</c:v>
                </c:pt>
                <c:pt idx="3">
                  <c:v>hävikkiruuan saamisen kotiin</c:v>
                </c:pt>
                <c:pt idx="4">
                  <c:v>pyykinpesu</c:v>
                </c:pt>
                <c:pt idx="5">
                  <c:v>laskujen maksu</c:v>
                </c:pt>
                <c:pt idx="6">
                  <c:v>vertaistuki</c:v>
                </c:pt>
                <c:pt idx="7">
                  <c:v>henkilökohtaiset keskustelut ohjaajan kanssa</c:v>
                </c:pt>
                <c:pt idx="8">
                  <c:v>retket</c:v>
                </c:pt>
                <c:pt idx="9">
                  <c:v>tapahtumat</c:v>
                </c:pt>
                <c:pt idx="10">
                  <c:v>asiantuntijaluennot</c:v>
                </c:pt>
                <c:pt idx="11">
                  <c:v>kokemusasiantuntijaluennot</c:v>
                </c:pt>
              </c:strCache>
            </c:strRef>
          </c:cat>
          <c:val>
            <c:numRef>
              <c:f>Taul1!$C$51:$C$62</c:f>
              <c:numCache>
                <c:formatCode>General</c:formatCode>
                <c:ptCount val="12"/>
                <c:pt idx="0">
                  <c:v>0</c:v>
                </c:pt>
                <c:pt idx="2">
                  <c:v>9</c:v>
                </c:pt>
                <c:pt idx="3">
                  <c:v>14</c:v>
                </c:pt>
                <c:pt idx="4">
                  <c:v>8</c:v>
                </c:pt>
                <c:pt idx="5">
                  <c:v>10</c:v>
                </c:pt>
                <c:pt idx="6">
                  <c:v>8</c:v>
                </c:pt>
                <c:pt idx="7">
                  <c:v>14</c:v>
                </c:pt>
                <c:pt idx="8">
                  <c:v>8</c:v>
                </c:pt>
                <c:pt idx="9">
                  <c:v>4</c:v>
                </c:pt>
                <c:pt idx="10">
                  <c:v>11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FD-4DAC-A574-45DF6E54AE13}"/>
            </c:ext>
          </c:extLst>
        </c:ser>
        <c:ser>
          <c:idx val="2"/>
          <c:order val="2"/>
          <c:invertIfNegative val="0"/>
          <c:cat>
            <c:strRef>
              <c:f>Taul1!$A$51:$A$62</c:f>
              <c:strCache>
                <c:ptCount val="12"/>
                <c:pt idx="0">
                  <c:v>Tärkeimmiksi toiminnoiksi vastaajat määrittelivät</c:v>
                </c:pt>
                <c:pt idx="2">
                  <c:v>lounasruokailun</c:v>
                </c:pt>
                <c:pt idx="3">
                  <c:v>hävikkiruuan saamisen kotiin</c:v>
                </c:pt>
                <c:pt idx="4">
                  <c:v>pyykinpesu</c:v>
                </c:pt>
                <c:pt idx="5">
                  <c:v>laskujen maksu</c:v>
                </c:pt>
                <c:pt idx="6">
                  <c:v>vertaistuki</c:v>
                </c:pt>
                <c:pt idx="7">
                  <c:v>henkilökohtaiset keskustelut ohjaajan kanssa</c:v>
                </c:pt>
                <c:pt idx="8">
                  <c:v>retket</c:v>
                </c:pt>
                <c:pt idx="9">
                  <c:v>tapahtumat</c:v>
                </c:pt>
                <c:pt idx="10">
                  <c:v>asiantuntijaluennot</c:v>
                </c:pt>
                <c:pt idx="11">
                  <c:v>kokemusasiantuntijaluennot</c:v>
                </c:pt>
              </c:strCache>
            </c:strRef>
          </c:cat>
          <c:val>
            <c:numRef>
              <c:f>Taul1!$D$51:$D$62</c:f>
              <c:numCache>
                <c:formatCode>General</c:formatCode>
                <c:ptCount val="12"/>
                <c:pt idx="0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11</c:v>
                </c:pt>
                <c:pt idx="5">
                  <c:v>9</c:v>
                </c:pt>
                <c:pt idx="7">
                  <c:v>6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FD-4DAC-A574-45DF6E54AE13}"/>
            </c:ext>
          </c:extLst>
        </c:ser>
        <c:ser>
          <c:idx val="3"/>
          <c:order val="3"/>
          <c:invertIfNegative val="0"/>
          <c:cat>
            <c:strRef>
              <c:f>Taul1!$A$51:$A$62</c:f>
              <c:strCache>
                <c:ptCount val="12"/>
                <c:pt idx="0">
                  <c:v>Tärkeimmiksi toiminnoiksi vastaajat määrittelivät</c:v>
                </c:pt>
                <c:pt idx="2">
                  <c:v>lounasruokailun</c:v>
                </c:pt>
                <c:pt idx="3">
                  <c:v>hävikkiruuan saamisen kotiin</c:v>
                </c:pt>
                <c:pt idx="4">
                  <c:v>pyykinpesu</c:v>
                </c:pt>
                <c:pt idx="5">
                  <c:v>laskujen maksu</c:v>
                </c:pt>
                <c:pt idx="6">
                  <c:v>vertaistuki</c:v>
                </c:pt>
                <c:pt idx="7">
                  <c:v>henkilökohtaiset keskustelut ohjaajan kanssa</c:v>
                </c:pt>
                <c:pt idx="8">
                  <c:v>retket</c:v>
                </c:pt>
                <c:pt idx="9">
                  <c:v>tapahtumat</c:v>
                </c:pt>
                <c:pt idx="10">
                  <c:v>asiantuntijaluennot</c:v>
                </c:pt>
                <c:pt idx="11">
                  <c:v>kokemusasiantuntijaluennot</c:v>
                </c:pt>
              </c:strCache>
            </c:strRef>
          </c:cat>
          <c:val>
            <c:numRef>
              <c:f>Taul1!$E$51:$E$62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3-1BFD-4DAC-A574-45DF6E54AE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879488"/>
        <c:axId val="110881024"/>
      </c:barChart>
      <c:catAx>
        <c:axId val="110879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881024"/>
        <c:crosses val="autoZero"/>
        <c:auto val="1"/>
        <c:lblAlgn val="ctr"/>
        <c:lblOffset val="100"/>
        <c:noMultiLvlLbl val="0"/>
      </c:catAx>
      <c:valAx>
        <c:axId val="1108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879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Taul1!$A$137:$D$139</c:f>
              <c:multiLvlStrCache>
                <c:ptCount val="4"/>
                <c:lvl>
                  <c:pt idx="1">
                    <c:v>pysynyt samana</c:v>
                  </c:pt>
                  <c:pt idx="2">
                    <c:v>lisääntynyt</c:v>
                  </c:pt>
                  <c:pt idx="3">
                    <c:v>vähentynyt</c:v>
                  </c:pt>
                </c:lvl>
                <c:lvl>
                  <c:pt idx="0">
                    <c:v>Arvioi onko psyk. Palveluiden käyttö lisääntynyt vähentynyt</c:v>
                  </c:pt>
                </c:lvl>
              </c:multiLvlStrCache>
            </c:multiLvlStrRef>
          </c:cat>
          <c:val>
            <c:numRef>
              <c:f>Taul1!$A$140:$D$140</c:f>
              <c:numCache>
                <c:formatCode>General</c:formatCode>
                <c:ptCount val="4"/>
                <c:pt idx="1">
                  <c:v>5</c:v>
                </c:pt>
                <c:pt idx="2">
                  <c:v>3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B-4462-9866-11A67EE3E1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963328"/>
        <c:axId val="110969216"/>
      </c:barChart>
      <c:catAx>
        <c:axId val="11096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0969216"/>
        <c:crosses val="autoZero"/>
        <c:auto val="1"/>
        <c:lblAlgn val="ctr"/>
        <c:lblOffset val="100"/>
        <c:noMultiLvlLbl val="0"/>
      </c:catAx>
      <c:valAx>
        <c:axId val="110969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963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multiLvlStrRef>
              <c:f>Taul1!$A$145:$D$146</c:f>
              <c:multiLvlStrCache>
                <c:ptCount val="4"/>
                <c:lvl>
                  <c:pt idx="1">
                    <c:v>vähäinen</c:v>
                  </c:pt>
                  <c:pt idx="2">
                    <c:v>melko suuri</c:v>
                  </c:pt>
                  <c:pt idx="3">
                    <c:v>suuri</c:v>
                  </c:pt>
                </c:lvl>
                <c:lvl>
                  <c:pt idx="0">
                    <c:v>Millainen merkitys Hyvän Mielen talolla on elämääsi?</c:v>
                  </c:pt>
                </c:lvl>
              </c:multiLvlStrCache>
            </c:multiLvlStrRef>
          </c:cat>
          <c:val>
            <c:numRef>
              <c:f>Taul1!$A$147:$D$147</c:f>
              <c:numCache>
                <c:formatCode>General</c:formatCode>
                <c:ptCount val="4"/>
                <c:pt idx="1">
                  <c:v>2</c:v>
                </c:pt>
                <c:pt idx="2">
                  <c:v>13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9C-48DA-AEFE-1C848EB401D3}"/>
            </c:ext>
          </c:extLst>
        </c:ser>
        <c:ser>
          <c:idx val="1"/>
          <c:order val="1"/>
          <c:invertIfNegative val="0"/>
          <c:cat>
            <c:multiLvlStrRef>
              <c:f>Taul1!$A$145:$D$146</c:f>
              <c:multiLvlStrCache>
                <c:ptCount val="4"/>
                <c:lvl>
                  <c:pt idx="1">
                    <c:v>vähäinen</c:v>
                  </c:pt>
                  <c:pt idx="2">
                    <c:v>melko suuri</c:v>
                  </c:pt>
                  <c:pt idx="3">
                    <c:v>suuri</c:v>
                  </c:pt>
                </c:lvl>
                <c:lvl>
                  <c:pt idx="0">
                    <c:v>Millainen merkitys Hyvän Mielen talolla on elämääsi?</c:v>
                  </c:pt>
                </c:lvl>
              </c:multiLvlStrCache>
            </c:multiLvlStrRef>
          </c:cat>
          <c:val>
            <c:numRef>
              <c:f>Taul1!$A$148:$D$148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E69C-48DA-AEFE-1C848EB401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055232"/>
        <c:axId val="111056768"/>
        <c:axId val="0"/>
      </c:bar3DChart>
      <c:catAx>
        <c:axId val="11105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1056768"/>
        <c:crosses val="autoZero"/>
        <c:auto val="1"/>
        <c:lblAlgn val="ctr"/>
        <c:lblOffset val="100"/>
        <c:noMultiLvlLbl val="0"/>
      </c:catAx>
      <c:valAx>
        <c:axId val="11105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055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C27FF-3372-4FA9-B6BC-ACAC71D2BEFB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483C9-7614-4C7C-8F93-604D3616129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FA4DC-AF1D-4276-A193-C5DEDCAC1BF5}" type="datetimeFigureOut">
              <a:rPr lang="fi-FI" smtClean="0"/>
              <a:t>9.1.2020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A2365-3835-4A68-9E70-F939F0E83CF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406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7454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5627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781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570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262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937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8151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9062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32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737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7699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3564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0354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225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6586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20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EA2365-3835-4A68-9E70-F939F0E83CF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70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99AF88-ECE9-4A40-ADB9-FFFFDBA900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Pääsin alkuun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2D5D5C-E051-4E4D-B7A5-0A5C464B0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03374"/>
            <a:ext cx="8498324" cy="1444487"/>
          </a:xfrm>
        </p:spPr>
        <p:txBody>
          <a:bodyPr>
            <a:normAutofit/>
          </a:bodyPr>
          <a:lstStyle/>
          <a:p>
            <a:r>
              <a:rPr lang="fi-FI" sz="4400" dirty="0"/>
              <a:t>- löysin tien</a:t>
            </a:r>
          </a:p>
        </p:txBody>
      </p:sp>
      <p:pic>
        <p:nvPicPr>
          <p:cNvPr id="4" name="Kuva 3" descr="PorinHyvis_pieni_logo2_P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081" y="-70019"/>
            <a:ext cx="3814807" cy="20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59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2D1FE8-E9B5-49A2-A770-DA7E253DD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merkitys Hyvän mielen talolla on elämäsi?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759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9F9078-64A5-44A7-B876-5F041E06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Muutamia tärkeitä huomioita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673A1A8E-FA3F-451B-8935-3BE7F9613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692205"/>
              </p:ext>
            </p:extLst>
          </p:nvPr>
        </p:nvGraphicFramePr>
        <p:xfrm>
          <a:off x="914401" y="2358888"/>
          <a:ext cx="8216349" cy="3988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103">
                  <a:extLst>
                    <a:ext uri="{9D8B030D-6E8A-4147-A177-3AD203B41FA5}">
                      <a16:colId xmlns:a16="http://schemas.microsoft.com/office/drawing/2014/main" val="507880572"/>
                    </a:ext>
                  </a:extLst>
                </a:gridCol>
                <a:gridCol w="834446">
                  <a:extLst>
                    <a:ext uri="{9D8B030D-6E8A-4147-A177-3AD203B41FA5}">
                      <a16:colId xmlns:a16="http://schemas.microsoft.com/office/drawing/2014/main" val="944134636"/>
                    </a:ext>
                  </a:extLst>
                </a:gridCol>
                <a:gridCol w="1745745">
                  <a:extLst>
                    <a:ext uri="{9D8B030D-6E8A-4147-A177-3AD203B41FA5}">
                      <a16:colId xmlns:a16="http://schemas.microsoft.com/office/drawing/2014/main" val="291519326"/>
                    </a:ext>
                  </a:extLst>
                </a:gridCol>
                <a:gridCol w="936920">
                  <a:extLst>
                    <a:ext uri="{9D8B030D-6E8A-4147-A177-3AD203B41FA5}">
                      <a16:colId xmlns:a16="http://schemas.microsoft.com/office/drawing/2014/main" val="2876370361"/>
                    </a:ext>
                  </a:extLst>
                </a:gridCol>
                <a:gridCol w="1024757">
                  <a:extLst>
                    <a:ext uri="{9D8B030D-6E8A-4147-A177-3AD203B41FA5}">
                      <a16:colId xmlns:a16="http://schemas.microsoft.com/office/drawing/2014/main" val="4094052588"/>
                    </a:ext>
                  </a:extLst>
                </a:gridCol>
                <a:gridCol w="702689">
                  <a:extLst>
                    <a:ext uri="{9D8B030D-6E8A-4147-A177-3AD203B41FA5}">
                      <a16:colId xmlns:a16="http://schemas.microsoft.com/office/drawing/2014/main" val="2148884199"/>
                    </a:ext>
                  </a:extLst>
                </a:gridCol>
                <a:gridCol w="702689">
                  <a:extLst>
                    <a:ext uri="{9D8B030D-6E8A-4147-A177-3AD203B41FA5}">
                      <a16:colId xmlns:a16="http://schemas.microsoft.com/office/drawing/2014/main" val="114266194"/>
                    </a:ext>
                  </a:extLst>
                </a:gridCol>
              </a:tblGrid>
              <a:tr h="45277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sks. S mieltä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samaa mieltä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054529"/>
                  </a:ext>
                </a:extLst>
              </a:tr>
              <a:tr h="45277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Nostoja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yht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528687"/>
                  </a:ext>
                </a:extLst>
              </a:tr>
              <a:tr h="45277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Ystäviä koko saaneensa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18 %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59,60 %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78,38 %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787344"/>
                  </a:ext>
                </a:extLst>
              </a:tr>
              <a:tr h="819513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Yksinäisyyden tunne vähentynyt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56,76 %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83,78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5025377"/>
                  </a:ext>
                </a:extLst>
              </a:tr>
              <a:tr h="4527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Olen saanut rohkeutta kohdata muita ihmisiä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35,14 %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48,65 %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86,49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7886162"/>
                  </a:ext>
                </a:extLst>
              </a:tr>
              <a:tr h="452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Olen saanut säännöllisyyttä elämääni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29,73 %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43,24 %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70,27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7029844"/>
                  </a:ext>
                </a:extLst>
              </a:tr>
              <a:tr h="452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Olen toiveikkaampi tulevaisuuden suhteen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72,97</a:t>
                      </a:r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6883910"/>
                  </a:ext>
                </a:extLst>
              </a:tr>
              <a:tr h="4527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Osallistun enemmän ajanvietteisiin kodin ulkopuolella.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37 %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 dirty="0">
                          <a:effectLst/>
                        </a:rPr>
                        <a:t>72,97</a:t>
                      </a:r>
                      <a:endParaRPr lang="fi-FI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7891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825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2C3996-87F0-45AF-8382-0E712B300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Jäsenten arvotus eri toimintoja kohtaan</a:t>
            </a: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id="{CA2CCCA7-F9AF-40CF-B466-26BCF53AAE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971152"/>
              </p:ext>
            </p:extLst>
          </p:nvPr>
        </p:nvGraphicFramePr>
        <p:xfrm>
          <a:off x="993912" y="2133599"/>
          <a:ext cx="8136835" cy="3856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0915">
                  <a:extLst>
                    <a:ext uri="{9D8B030D-6E8A-4147-A177-3AD203B41FA5}">
                      <a16:colId xmlns:a16="http://schemas.microsoft.com/office/drawing/2014/main" val="2164851862"/>
                    </a:ext>
                  </a:extLst>
                </a:gridCol>
                <a:gridCol w="1173433">
                  <a:extLst>
                    <a:ext uri="{9D8B030D-6E8A-4147-A177-3AD203B41FA5}">
                      <a16:colId xmlns:a16="http://schemas.microsoft.com/office/drawing/2014/main" val="4233501100"/>
                    </a:ext>
                  </a:extLst>
                </a:gridCol>
                <a:gridCol w="2454947">
                  <a:extLst>
                    <a:ext uri="{9D8B030D-6E8A-4147-A177-3AD203B41FA5}">
                      <a16:colId xmlns:a16="http://schemas.microsoft.com/office/drawing/2014/main" val="1742842387"/>
                    </a:ext>
                  </a:extLst>
                </a:gridCol>
                <a:gridCol w="1317540">
                  <a:extLst>
                    <a:ext uri="{9D8B030D-6E8A-4147-A177-3AD203B41FA5}">
                      <a16:colId xmlns:a16="http://schemas.microsoft.com/office/drawing/2014/main" val="1858160102"/>
                    </a:ext>
                  </a:extLst>
                </a:gridCol>
              </a:tblGrid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Tärkeintä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759494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(vuosi 2019)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0446693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Vertaistuki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67,57 %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6713848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Lounas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56,76 %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60 %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5619429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Tapahtumat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59,46 %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3575738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Retket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54,65 %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57 %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3475933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Kokemusasiantuntijaluennot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54,04 %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8982854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Muut asiantuntijaluennot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48,65 %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5052299"/>
                  </a:ext>
                </a:extLst>
              </a:tr>
              <a:tr h="428487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3819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962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7ACFA6-5E8A-4966-9F85-A4E246AAB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Muutamia avoimia vastauksia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ABD9C854-53E0-4239-9158-8C9B73E985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610087"/>
              </p:ext>
            </p:extLst>
          </p:nvPr>
        </p:nvGraphicFramePr>
        <p:xfrm>
          <a:off x="1011154" y="1444488"/>
          <a:ext cx="8901472" cy="5413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2569">
                  <a:extLst>
                    <a:ext uri="{9D8B030D-6E8A-4147-A177-3AD203B41FA5}">
                      <a16:colId xmlns:a16="http://schemas.microsoft.com/office/drawing/2014/main" val="1971204376"/>
                    </a:ext>
                  </a:extLst>
                </a:gridCol>
                <a:gridCol w="904832">
                  <a:extLst>
                    <a:ext uri="{9D8B030D-6E8A-4147-A177-3AD203B41FA5}">
                      <a16:colId xmlns:a16="http://schemas.microsoft.com/office/drawing/2014/main" val="1289012642"/>
                    </a:ext>
                  </a:extLst>
                </a:gridCol>
                <a:gridCol w="1893002">
                  <a:extLst>
                    <a:ext uri="{9D8B030D-6E8A-4147-A177-3AD203B41FA5}">
                      <a16:colId xmlns:a16="http://schemas.microsoft.com/office/drawing/2014/main" val="2459236234"/>
                    </a:ext>
                  </a:extLst>
                </a:gridCol>
                <a:gridCol w="1015950">
                  <a:extLst>
                    <a:ext uri="{9D8B030D-6E8A-4147-A177-3AD203B41FA5}">
                      <a16:colId xmlns:a16="http://schemas.microsoft.com/office/drawing/2014/main" val="4208218373"/>
                    </a:ext>
                  </a:extLst>
                </a:gridCol>
                <a:gridCol w="1111195">
                  <a:extLst>
                    <a:ext uri="{9D8B030D-6E8A-4147-A177-3AD203B41FA5}">
                      <a16:colId xmlns:a16="http://schemas.microsoft.com/office/drawing/2014/main" val="3659037094"/>
                    </a:ext>
                  </a:extLst>
                </a:gridCol>
                <a:gridCol w="761962">
                  <a:extLst>
                    <a:ext uri="{9D8B030D-6E8A-4147-A177-3AD203B41FA5}">
                      <a16:colId xmlns:a16="http://schemas.microsoft.com/office/drawing/2014/main" val="1929016280"/>
                    </a:ext>
                  </a:extLst>
                </a:gridCol>
                <a:gridCol w="761962">
                  <a:extLst>
                    <a:ext uri="{9D8B030D-6E8A-4147-A177-3AD203B41FA5}">
                      <a16:colId xmlns:a16="http://schemas.microsoft.com/office/drawing/2014/main" val="606779220"/>
                    </a:ext>
                  </a:extLst>
                </a:gridCol>
              </a:tblGrid>
              <a:tr h="243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Sisältöä elämään ja uusia ajatuksia tulevaisuudesta.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6962433"/>
                  </a:ext>
                </a:extLst>
              </a:tr>
              <a:tr h="440578">
                <a:tc gridSpan="2"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321986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Tunne elämän merkityksellisyydestä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285125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Terveellinen ruoka suht edullisesti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8104169"/>
                  </a:ext>
                </a:extLst>
              </a:tr>
              <a:tr h="243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Neuvoa asioihin ja keskustelua ystävien kanssa.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832610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Lisännyt sosiaalista kanssakäymistä.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1581379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Kavereita, kuntoutumista, virkistystä.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3103264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Oma verkosto asioineen ja tietoineen.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9561260"/>
                  </a:ext>
                </a:extLst>
              </a:tr>
              <a:tr h="243413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Itsevarmuutta, roheutta, ystäviä, virkistystä, tutustunut uusiin paikkoihin esim. Tallinna.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9299465"/>
                  </a:ext>
                </a:extLst>
              </a:tr>
              <a:tr h="2434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Mieliala on parantunut ja olen saanut enemmän ihmiskontakteja elämääni.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8255846"/>
                  </a:ext>
                </a:extLst>
              </a:tr>
              <a:tr h="24341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5706121"/>
                  </a:ext>
                </a:extLst>
              </a:tr>
              <a:tr h="243413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Pääsee tavallaan töihin eikä jää kotiin.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2233464"/>
                  </a:ext>
                </a:extLst>
              </a:tr>
              <a:tr h="243413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787127"/>
                  </a:ext>
                </a:extLst>
              </a:tr>
              <a:tr h="440578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Uusia ihmisuhteita. Hävikkiruuan takia tulee lähdettyä päivittäin Hyvikselle. Antaa hyvää mieltä kun saa juttuseuraa.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392117"/>
                  </a:ext>
                </a:extLst>
              </a:tr>
              <a:tr h="243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Tapahtumat antaa myös virkeyttä (retket luennot jne)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9116722"/>
                  </a:ext>
                </a:extLst>
              </a:tr>
              <a:tr h="243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Vertaistuki tärkeää. Voimavararyhmä on maailman paras ryhmä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3137574"/>
                  </a:ext>
                </a:extLst>
              </a:tr>
              <a:tr h="243413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Olen saanut uusia kavereita - olen iloinen kun käyn täällä.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3051817"/>
                  </a:ext>
                </a:extLst>
              </a:tr>
              <a:tr h="440578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Olen saanut uusia ruokaresptejä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6482511"/>
                  </a:ext>
                </a:extLst>
              </a:tr>
              <a:tr h="44057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 dirty="0">
                          <a:effectLst/>
                        </a:rPr>
                        <a:t>.</a:t>
                      </a:r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9528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563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E96DFB-6633-4C84-8505-E3A4DDD3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toivot </a:t>
            </a:r>
            <a:r>
              <a:rPr lang="fi-FI" dirty="0" err="1"/>
              <a:t>Hyvikseltä</a:t>
            </a:r>
            <a:r>
              <a:rPr lang="fi-FI" dirty="0"/>
              <a:t> tulevaisuudessa?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97DC6CDD-3969-478B-87C6-2553835B6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447655"/>
              </p:ext>
            </p:extLst>
          </p:nvPr>
        </p:nvGraphicFramePr>
        <p:xfrm>
          <a:off x="1413669" y="1775791"/>
          <a:ext cx="7544802" cy="4375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3642">
                  <a:extLst>
                    <a:ext uri="{9D8B030D-6E8A-4147-A177-3AD203B41FA5}">
                      <a16:colId xmlns:a16="http://schemas.microsoft.com/office/drawing/2014/main" val="1311496990"/>
                    </a:ext>
                  </a:extLst>
                </a:gridCol>
                <a:gridCol w="766243">
                  <a:extLst>
                    <a:ext uri="{9D8B030D-6E8A-4147-A177-3AD203B41FA5}">
                      <a16:colId xmlns:a16="http://schemas.microsoft.com/office/drawing/2014/main" val="3249434418"/>
                    </a:ext>
                  </a:extLst>
                </a:gridCol>
                <a:gridCol w="1603060">
                  <a:extLst>
                    <a:ext uri="{9D8B030D-6E8A-4147-A177-3AD203B41FA5}">
                      <a16:colId xmlns:a16="http://schemas.microsoft.com/office/drawing/2014/main" val="165313619"/>
                    </a:ext>
                  </a:extLst>
                </a:gridCol>
                <a:gridCol w="860343">
                  <a:extLst>
                    <a:ext uri="{9D8B030D-6E8A-4147-A177-3AD203B41FA5}">
                      <a16:colId xmlns:a16="http://schemas.microsoft.com/office/drawing/2014/main" val="843291818"/>
                    </a:ext>
                  </a:extLst>
                </a:gridCol>
                <a:gridCol w="941000">
                  <a:extLst>
                    <a:ext uri="{9D8B030D-6E8A-4147-A177-3AD203B41FA5}">
                      <a16:colId xmlns:a16="http://schemas.microsoft.com/office/drawing/2014/main" val="1899950034"/>
                    </a:ext>
                  </a:extLst>
                </a:gridCol>
                <a:gridCol w="645257">
                  <a:extLst>
                    <a:ext uri="{9D8B030D-6E8A-4147-A177-3AD203B41FA5}">
                      <a16:colId xmlns:a16="http://schemas.microsoft.com/office/drawing/2014/main" val="1922147803"/>
                    </a:ext>
                  </a:extLst>
                </a:gridCol>
                <a:gridCol w="645257">
                  <a:extLst>
                    <a:ext uri="{9D8B030D-6E8A-4147-A177-3AD203B41FA5}">
                      <a16:colId xmlns:a16="http://schemas.microsoft.com/office/drawing/2014/main" val="3080989630"/>
                    </a:ext>
                  </a:extLst>
                </a:gridCol>
              </a:tblGrid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hyvää tulevaisuutta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5646663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nyt on hyvä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35260397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jatkuvuutta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1582731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näkeväni uusia ihmisiä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2677969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samanlaista virkistysä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83107164"/>
                  </a:ext>
                </a:extLst>
              </a:tr>
              <a:tr h="210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Nyt on jo paljon erilaista toimintaa, mistä voi valita mieleistään.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2429612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Retkiä, ulkomaille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6692318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Verkostojen vaihtelevuutta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8192936"/>
                  </a:ext>
                </a:extLst>
              </a:tr>
              <a:tr h="210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Samanlaista arkea kuin nytkin, joten tsemppiä hyvikselle.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0147231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Samanlaista kuin nytkin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59294718"/>
                  </a:ext>
                </a:extLst>
              </a:tr>
              <a:tr h="2107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Kyläsaaren sähly on ollut hyvä juttu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81848183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Kaikkea hyvää tulevaisuuteen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12836451"/>
                  </a:ext>
                </a:extLst>
              </a:tr>
              <a:tr h="370931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Et se pysyy tällaisena - tullaan ja mennään. Ps nettisivut selkeämmäksi - asiat julki esim. mitä mikäkin maksaa.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14290220"/>
                  </a:ext>
                </a:extLst>
              </a:tr>
              <a:tr h="210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Enemmän henklökunnan ja jäsenten kanssakäymistä.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843313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Jatketaan samaa rataa.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2808662"/>
                  </a:ext>
                </a:extLst>
              </a:tr>
              <a:tr h="210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Asiantuntija - ja kokemusasiantuntijaluentoja.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3792050"/>
                  </a:ext>
                </a:extLst>
              </a:tr>
              <a:tr h="2107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Arjessa asiiointi ja olemista ystävien ja tuttujen kanssa 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4311790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Virkistystä kuntoutumista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09276287"/>
                  </a:ext>
                </a:extLst>
              </a:tr>
              <a:tr h="210756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Ilmanvaihto huono.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61842717"/>
                  </a:ext>
                </a:extLst>
              </a:tr>
              <a:tr h="210756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Samaa rataa eteenpäin. Jäsentiedotteen sähköpostiin 20-luvulla muiden yhdistysten malliin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855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48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8E4F30-906E-498B-B345-717A60D5A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Hyvis</a:t>
            </a:r>
            <a:r>
              <a:rPr lang="fi-FI" dirty="0"/>
              <a:t> on tuonut elämääni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DDDFC666-76F0-4259-AC53-8DBDC2A39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14388"/>
              </p:ext>
            </p:extLst>
          </p:nvPr>
        </p:nvGraphicFramePr>
        <p:xfrm>
          <a:off x="677862" y="1930400"/>
          <a:ext cx="9764852" cy="3866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541">
                  <a:extLst>
                    <a:ext uri="{9D8B030D-6E8A-4147-A177-3AD203B41FA5}">
                      <a16:colId xmlns:a16="http://schemas.microsoft.com/office/drawing/2014/main" val="2277447268"/>
                    </a:ext>
                  </a:extLst>
                </a:gridCol>
                <a:gridCol w="739909">
                  <a:extLst>
                    <a:ext uri="{9D8B030D-6E8A-4147-A177-3AD203B41FA5}">
                      <a16:colId xmlns:a16="http://schemas.microsoft.com/office/drawing/2014/main" val="3357271940"/>
                    </a:ext>
                  </a:extLst>
                </a:gridCol>
                <a:gridCol w="1547966">
                  <a:extLst>
                    <a:ext uri="{9D8B030D-6E8A-4147-A177-3AD203B41FA5}">
                      <a16:colId xmlns:a16="http://schemas.microsoft.com/office/drawing/2014/main" val="2237100722"/>
                    </a:ext>
                  </a:extLst>
                </a:gridCol>
                <a:gridCol w="827529">
                  <a:extLst>
                    <a:ext uri="{9D8B030D-6E8A-4147-A177-3AD203B41FA5}">
                      <a16:colId xmlns:a16="http://schemas.microsoft.com/office/drawing/2014/main" val="2237688934"/>
                    </a:ext>
                  </a:extLst>
                </a:gridCol>
                <a:gridCol w="905415">
                  <a:extLst>
                    <a:ext uri="{9D8B030D-6E8A-4147-A177-3AD203B41FA5}">
                      <a16:colId xmlns:a16="http://schemas.microsoft.com/office/drawing/2014/main" val="3051133226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1599788469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423721405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890985956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1905291489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90779232"/>
                    </a:ext>
                  </a:extLst>
                </a:gridCol>
                <a:gridCol w="623082">
                  <a:extLst>
                    <a:ext uri="{9D8B030D-6E8A-4147-A177-3AD203B41FA5}">
                      <a16:colId xmlns:a16="http://schemas.microsoft.com/office/drawing/2014/main" val="2702901175"/>
                    </a:ext>
                  </a:extLst>
                </a:gridCol>
              </a:tblGrid>
              <a:tr h="4328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Hyvis on tuonut elämääni tarkoitusta, kun saan ohjata ryhmiä ja toimia kokemusasiantuntijana.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3634783"/>
                  </a:ext>
                </a:extLst>
              </a:tr>
              <a:tr h="432808">
                <a:tc gridSpan="5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Arkeen on tullut sisältöä, mielekästä tekemistä. Vertaistuki on antanut paljon. Retket ovat parhaita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9432075"/>
                  </a:ext>
                </a:extLst>
              </a:tr>
              <a:tr h="432808">
                <a:tc gridSpan="10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Kynnys lähteä esim. yksin laivalle on liian korkea. Uusia ihmisuhteita on tullut solmittua. Ihaanaa kun saa aina kokea olevansa tervetullut Hyvikselle.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6103066"/>
                  </a:ext>
                </a:extLst>
              </a:tr>
              <a:tr h="432808">
                <a:tc gridSpan="11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Tekemistä viikkoihin, hävikkiruokaa, retkiä ja ohjelmaa Hyviksellä. Neuvoja ja tietoa uusia tuttavia ja juttukamuja. Rohkeutta, turvallisuutta. Ei yksin olon tunnetta.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48301"/>
                  </a:ext>
                </a:extLst>
              </a:tr>
              <a:tr h="2431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Iloiset ihmiset tuovat itsellekin mielenvireyttä.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73653879"/>
                  </a:ext>
                </a:extLst>
              </a:tr>
              <a:tr h="2431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Tulee käytyä usein kaupungilla. Tulee liikuttua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4545160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Vaihtelua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9062446"/>
                  </a:ext>
                </a:extLst>
              </a:tr>
              <a:tr h="432808">
                <a:tc gridSpan="6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Pääsin alkuun - löysin tien. Jos en olisi alkanut käydä nykyistä elämää ei olisi. PS harrastuksia - menopaikkoja.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5617700"/>
                  </a:ext>
                </a:extLst>
              </a:tr>
              <a:tr h="2431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Olen saanut kavereita ja hienoja turnauskokemuksia.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0787005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Vertaistukea.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9958237"/>
                  </a:ext>
                </a:extLst>
              </a:tr>
              <a:tr h="243158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</a:rPr>
                        <a:t>Tosi hyvä paikka ilman näitä ystäviä ei jaksa olla tääl.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40307637"/>
                  </a:ext>
                </a:extLst>
              </a:tr>
              <a:tr h="243158">
                <a:tc>
                  <a:txBody>
                    <a:bodyPr/>
                    <a:lstStyle/>
                    <a:p>
                      <a:pPr algn="l" fontAlgn="b"/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9466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43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EF8685-243E-4FD0-9E63-4CB228CFD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Jatkoa 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BD9899AA-6BE3-4908-A171-FBEAC954C6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064698"/>
              </p:ext>
            </p:extLst>
          </p:nvPr>
        </p:nvGraphicFramePr>
        <p:xfrm>
          <a:off x="886814" y="1697115"/>
          <a:ext cx="8177707" cy="36310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8432">
                  <a:extLst>
                    <a:ext uri="{9D8B030D-6E8A-4147-A177-3AD203B41FA5}">
                      <a16:colId xmlns:a16="http://schemas.microsoft.com/office/drawing/2014/main" val="1338661252"/>
                    </a:ext>
                  </a:extLst>
                </a:gridCol>
                <a:gridCol w="830521">
                  <a:extLst>
                    <a:ext uri="{9D8B030D-6E8A-4147-A177-3AD203B41FA5}">
                      <a16:colId xmlns:a16="http://schemas.microsoft.com/office/drawing/2014/main" val="65511384"/>
                    </a:ext>
                  </a:extLst>
                </a:gridCol>
                <a:gridCol w="1737535">
                  <a:extLst>
                    <a:ext uri="{9D8B030D-6E8A-4147-A177-3AD203B41FA5}">
                      <a16:colId xmlns:a16="http://schemas.microsoft.com/office/drawing/2014/main" val="2121048001"/>
                    </a:ext>
                  </a:extLst>
                </a:gridCol>
                <a:gridCol w="932513">
                  <a:extLst>
                    <a:ext uri="{9D8B030D-6E8A-4147-A177-3AD203B41FA5}">
                      <a16:colId xmlns:a16="http://schemas.microsoft.com/office/drawing/2014/main" val="1080344802"/>
                    </a:ext>
                  </a:extLst>
                </a:gridCol>
                <a:gridCol w="1019936">
                  <a:extLst>
                    <a:ext uri="{9D8B030D-6E8A-4147-A177-3AD203B41FA5}">
                      <a16:colId xmlns:a16="http://schemas.microsoft.com/office/drawing/2014/main" val="3508088259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3439795264"/>
                    </a:ext>
                  </a:extLst>
                </a:gridCol>
                <a:gridCol w="699385">
                  <a:extLst>
                    <a:ext uri="{9D8B030D-6E8A-4147-A177-3AD203B41FA5}">
                      <a16:colId xmlns:a16="http://schemas.microsoft.com/office/drawing/2014/main" val="3615991351"/>
                    </a:ext>
                  </a:extLst>
                </a:gridCol>
              </a:tblGrid>
              <a:tr h="53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Samaa hyvää yhteisöllisyyttä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905877"/>
                  </a:ext>
                </a:extLst>
              </a:tr>
              <a:tr h="53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Paljon retkiä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5211101"/>
                  </a:ext>
                </a:extLst>
              </a:tr>
              <a:tr h="965093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Jatkoa vuosiin tuleviin, tätä paikkaa tullaan tarviimaan ja toivon tukea toiminnalle. Toivon , että tulevaisuudessa 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4347241"/>
                  </a:ext>
                </a:extLst>
              </a:tr>
              <a:tr h="5332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Saisi ikuisen Paikka auki nuoren. Lisää retkiä, matkoja yhdessäoloa, keskusteluhetkiä monista asioista terveyden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34861"/>
                  </a:ext>
                </a:extLst>
              </a:tr>
              <a:tr h="53320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ja hyvinvoinni puolesta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7445003"/>
                  </a:ext>
                </a:extLst>
              </a:tr>
              <a:tr h="5332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Voisi olla enemmän yhteistyötä toisten samanlaisten kanssa.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955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348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pic>
        <p:nvPicPr>
          <p:cNvPr id="4" name="Sisällön paikkamerkki 3" descr="PorinHyvis_pieni_logo2_PNG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51140" y="1809549"/>
            <a:ext cx="5649056" cy="299400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CC1F8D-B314-4C6B-BD71-FFD7BDB98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Porin Mielenterveysyhdistys </a:t>
            </a:r>
            <a:r>
              <a:rPr lang="fi-FI" dirty="0" err="1"/>
              <a:t>Hyvis</a:t>
            </a:r>
            <a:r>
              <a:rPr lang="fi-FI" dirty="0"/>
              <a:t> ry:n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76DCD9E-02CB-41DA-9A95-9DC832332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Kävijäkysely joulukuu 2019 (1/2020)</a:t>
            </a:r>
          </a:p>
        </p:txBody>
      </p:sp>
    </p:spTree>
    <p:extLst>
      <p:ext uri="{BB962C8B-B14F-4D97-AF65-F5344CB8AC3E}">
        <p14:creationId xmlns:p14="http://schemas.microsoft.com/office/powerpoint/2010/main" val="220893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7EDFE-D4FD-4E69-8CBC-13AF0F9ED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Tiivistelmä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5951E7-00AA-468A-A99F-D5E96FB3C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Ystäviä koki saaneensa 78%:</a:t>
            </a:r>
            <a:r>
              <a:rPr lang="fi-FI" dirty="0" err="1"/>
              <a:t>lla</a:t>
            </a:r>
            <a:endParaRPr lang="fi-FI" dirty="0"/>
          </a:p>
          <a:p>
            <a:r>
              <a:rPr lang="fi-FI" dirty="0"/>
              <a:t>Yksinäisyyden tunne lievittynyt 83%:</a:t>
            </a:r>
            <a:r>
              <a:rPr lang="fi-FI" dirty="0" err="1"/>
              <a:t>lla</a:t>
            </a:r>
            <a:endParaRPr lang="fi-FI" dirty="0"/>
          </a:p>
          <a:p>
            <a:r>
              <a:rPr lang="fi-FI" dirty="0"/>
              <a:t>Julkisten palveluiden käyttö on vähentynyt 48,65%:</a:t>
            </a:r>
            <a:r>
              <a:rPr lang="fi-FI" dirty="0" err="1"/>
              <a:t>lla</a:t>
            </a:r>
            <a:r>
              <a:rPr lang="fi-FI" dirty="0"/>
              <a:t>.</a:t>
            </a:r>
          </a:p>
          <a:p>
            <a:r>
              <a:rPr lang="fi-FI" dirty="0" err="1"/>
              <a:t>Hyviksen</a:t>
            </a:r>
            <a:r>
              <a:rPr lang="fi-FI" dirty="0"/>
              <a:t> merkitys on suuri 54,05 %:lle ja 35,14%:</a:t>
            </a:r>
            <a:r>
              <a:rPr lang="fi-FI" dirty="0" err="1"/>
              <a:t>lle</a:t>
            </a:r>
            <a:r>
              <a:rPr lang="fi-FI" dirty="0"/>
              <a:t>.</a:t>
            </a:r>
          </a:p>
          <a:p>
            <a:r>
              <a:rPr lang="fi-FI" dirty="0"/>
              <a:t>Toiveikkuus elämän suhteen on lisääntynyt 72%:</a:t>
            </a:r>
            <a:r>
              <a:rPr lang="fi-FI" dirty="0" err="1"/>
              <a:t>lla</a:t>
            </a:r>
            <a:r>
              <a:rPr lang="fi-FI" dirty="0"/>
              <a:t> vastaajista.</a:t>
            </a:r>
          </a:p>
          <a:p>
            <a:endParaRPr lang="fi-FI" dirty="0"/>
          </a:p>
          <a:p>
            <a:r>
              <a:rPr lang="fi-FI" dirty="0"/>
              <a:t>Tärkeimmiksi toiminnoiksi nousivat: vertaistuki, lounas, tapahtumat, retket ja erilaiset luennot.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996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962C28-A9E1-4F8F-B1FA-8726E809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Vastauksia 37 kpl (nainen 14, mies 21, kaksi ei kertonut sukupuoltaan)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87633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58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1DC9AC-82E2-41D6-93B3-A5EAC94C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Vastaajien ikä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66777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336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EB2E54-D0BB-42D4-B50B-B1A1E2812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sait tietää </a:t>
            </a:r>
            <a:r>
              <a:rPr lang="fi-FI" dirty="0" err="1"/>
              <a:t>Hyviksestä</a:t>
            </a:r>
            <a:r>
              <a:rPr lang="fi-FI" dirty="0"/>
              <a:t>?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614600"/>
              </p:ext>
            </p:extLst>
          </p:nvPr>
        </p:nvGraphicFramePr>
        <p:xfrm>
          <a:off x="677863" y="1603514"/>
          <a:ext cx="8596139" cy="443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160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A7D158-4BA2-4C0C-B956-53394C4A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Käyntitiheys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3169244"/>
              </p:ext>
            </p:extLst>
          </p:nvPr>
        </p:nvGraphicFramePr>
        <p:xfrm>
          <a:off x="677862" y="1524000"/>
          <a:ext cx="9088989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3924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1F16D0-EC80-4C27-843A-280EEC1C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Tärkeimpiä toimintoja kävijöiden mielestä ovat: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33455"/>
              </p:ext>
            </p:extLst>
          </p:nvPr>
        </p:nvGraphicFramePr>
        <p:xfrm>
          <a:off x="677862" y="1669774"/>
          <a:ext cx="9181755" cy="4372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545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1E7B56-FD25-41AC-899F-4625D002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Arvioi onko psykiatristen palvelujesi käyttö muuttunut Hyviksellä käyntiesi myötä</a:t>
            </a:r>
          </a:p>
        </p:txBody>
      </p:sp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8710625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676</Words>
  <Application>Microsoft Office PowerPoint</Application>
  <PresentationFormat>Laajakuva</PresentationFormat>
  <Paragraphs>143</Paragraphs>
  <Slides>17</Slides>
  <Notes>17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Pinta</vt:lpstr>
      <vt:lpstr>Pääsin alkuun</vt:lpstr>
      <vt:lpstr>Porin Mielenterveysyhdistys Hyvis ry:n</vt:lpstr>
      <vt:lpstr>Tiivistelmä</vt:lpstr>
      <vt:lpstr>Vastauksia 37 kpl (nainen 14, mies 21, kaksi ei kertonut sukupuoltaan)</vt:lpstr>
      <vt:lpstr>Vastaajien ikä</vt:lpstr>
      <vt:lpstr>Mistä sait tietää Hyviksestä?</vt:lpstr>
      <vt:lpstr>Käyntitiheys</vt:lpstr>
      <vt:lpstr>Tärkeimpiä toimintoja kävijöiden mielestä ovat:</vt:lpstr>
      <vt:lpstr>Arvioi onko psykiatristen palvelujesi käyttö muuttunut Hyviksellä käyntiesi myötä</vt:lpstr>
      <vt:lpstr>Millainen merkitys Hyvän mielen talolla on elämäsi?</vt:lpstr>
      <vt:lpstr>Muutamia tärkeitä huomioita</vt:lpstr>
      <vt:lpstr>Jäsenten arvotus eri toimintoja kohtaan</vt:lpstr>
      <vt:lpstr>Muutamia avoimia vastauksia</vt:lpstr>
      <vt:lpstr>Mitä toivot Hyvikseltä tulevaisuudessa?</vt:lpstr>
      <vt:lpstr>Mitä Hyvis on tuonut elämääni</vt:lpstr>
      <vt:lpstr>Jatkoa 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Porin Mielenterveysyhdistys Hyvis ry:n</dc:title>
  <dc:creator>Pia Vahekoski</dc:creator>
  <cp:lastModifiedBy>Salla Hyvis</cp:lastModifiedBy>
  <cp:revision>14</cp:revision>
  <cp:lastPrinted>2020-01-09T12:51:11Z</cp:lastPrinted>
  <dcterms:created xsi:type="dcterms:W3CDTF">2020-01-09T07:57:11Z</dcterms:created>
  <dcterms:modified xsi:type="dcterms:W3CDTF">2020-01-09T12:56:47Z</dcterms:modified>
</cp:coreProperties>
</file>